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9" r:id="rId4"/>
    <p:sldId id="260" r:id="rId5"/>
    <p:sldId id="261" r:id="rId6"/>
    <p:sldId id="262" r:id="rId7"/>
    <p:sldId id="263" r:id="rId8"/>
    <p:sldId id="264" r:id="rId9"/>
    <p:sldId id="266" r:id="rId10"/>
    <p:sldId id="26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0" d="100"/>
          <a:sy n="80" d="100"/>
        </p:scale>
        <p:origin x="-1704"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B635A8E-0913-0042-8222-209FB122060A}" type="datetimeFigureOut">
              <a:rPr lang="en-US" smtClean="0"/>
              <a:t>5/25/16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3A72A6-5424-2B42-96FC-67BEEA42FB5F}" type="slidenum">
              <a:rPr lang="en-US" smtClean="0"/>
              <a:t>‹#›</a:t>
            </a:fld>
            <a:endParaRPr lang="en-US"/>
          </a:p>
        </p:txBody>
      </p:sp>
    </p:spTree>
    <p:extLst>
      <p:ext uri="{BB962C8B-B14F-4D97-AF65-F5344CB8AC3E}">
        <p14:creationId xmlns:p14="http://schemas.microsoft.com/office/powerpoint/2010/main" val="3311881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635A8E-0913-0042-8222-209FB122060A}" type="datetimeFigureOut">
              <a:rPr lang="en-US" smtClean="0"/>
              <a:t>5/25/16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3A72A6-5424-2B42-96FC-67BEEA42FB5F}" type="slidenum">
              <a:rPr lang="en-US" smtClean="0"/>
              <a:t>‹#›</a:t>
            </a:fld>
            <a:endParaRPr lang="en-US"/>
          </a:p>
        </p:txBody>
      </p:sp>
    </p:spTree>
    <p:extLst>
      <p:ext uri="{BB962C8B-B14F-4D97-AF65-F5344CB8AC3E}">
        <p14:creationId xmlns:p14="http://schemas.microsoft.com/office/powerpoint/2010/main" val="2961366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635A8E-0913-0042-8222-209FB122060A}" type="datetimeFigureOut">
              <a:rPr lang="en-US" smtClean="0"/>
              <a:t>5/25/16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3A72A6-5424-2B42-96FC-67BEEA42FB5F}" type="slidenum">
              <a:rPr lang="en-US" smtClean="0"/>
              <a:t>‹#›</a:t>
            </a:fld>
            <a:endParaRPr lang="en-US"/>
          </a:p>
        </p:txBody>
      </p:sp>
    </p:spTree>
    <p:extLst>
      <p:ext uri="{BB962C8B-B14F-4D97-AF65-F5344CB8AC3E}">
        <p14:creationId xmlns:p14="http://schemas.microsoft.com/office/powerpoint/2010/main" val="3861904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635A8E-0913-0042-8222-209FB122060A}" type="datetimeFigureOut">
              <a:rPr lang="en-US" smtClean="0"/>
              <a:t>5/25/16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3A72A6-5424-2B42-96FC-67BEEA42FB5F}" type="slidenum">
              <a:rPr lang="en-US" smtClean="0"/>
              <a:t>‹#›</a:t>
            </a:fld>
            <a:endParaRPr lang="en-US"/>
          </a:p>
        </p:txBody>
      </p:sp>
    </p:spTree>
    <p:extLst>
      <p:ext uri="{BB962C8B-B14F-4D97-AF65-F5344CB8AC3E}">
        <p14:creationId xmlns:p14="http://schemas.microsoft.com/office/powerpoint/2010/main" val="3968358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635A8E-0913-0042-8222-209FB122060A}" type="datetimeFigureOut">
              <a:rPr lang="en-US" smtClean="0"/>
              <a:t>5/25/16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3A72A6-5424-2B42-96FC-67BEEA42FB5F}" type="slidenum">
              <a:rPr lang="en-US" smtClean="0"/>
              <a:t>‹#›</a:t>
            </a:fld>
            <a:endParaRPr lang="en-US"/>
          </a:p>
        </p:txBody>
      </p:sp>
    </p:spTree>
    <p:extLst>
      <p:ext uri="{BB962C8B-B14F-4D97-AF65-F5344CB8AC3E}">
        <p14:creationId xmlns:p14="http://schemas.microsoft.com/office/powerpoint/2010/main" val="3868067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B635A8E-0913-0042-8222-209FB122060A}" type="datetimeFigureOut">
              <a:rPr lang="en-US" smtClean="0"/>
              <a:t>5/25/16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3A72A6-5424-2B42-96FC-67BEEA42FB5F}" type="slidenum">
              <a:rPr lang="en-US" smtClean="0"/>
              <a:t>‹#›</a:t>
            </a:fld>
            <a:endParaRPr lang="en-US"/>
          </a:p>
        </p:txBody>
      </p:sp>
    </p:spTree>
    <p:extLst>
      <p:ext uri="{BB962C8B-B14F-4D97-AF65-F5344CB8AC3E}">
        <p14:creationId xmlns:p14="http://schemas.microsoft.com/office/powerpoint/2010/main" val="1784058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B635A8E-0913-0042-8222-209FB122060A}" type="datetimeFigureOut">
              <a:rPr lang="en-US" smtClean="0"/>
              <a:t>5/25/16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3A72A6-5424-2B42-96FC-67BEEA42FB5F}" type="slidenum">
              <a:rPr lang="en-US" smtClean="0"/>
              <a:t>‹#›</a:t>
            </a:fld>
            <a:endParaRPr lang="en-US"/>
          </a:p>
        </p:txBody>
      </p:sp>
    </p:spTree>
    <p:extLst>
      <p:ext uri="{BB962C8B-B14F-4D97-AF65-F5344CB8AC3E}">
        <p14:creationId xmlns:p14="http://schemas.microsoft.com/office/powerpoint/2010/main" val="790947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B635A8E-0913-0042-8222-209FB122060A}" type="datetimeFigureOut">
              <a:rPr lang="en-US" smtClean="0"/>
              <a:t>5/25/16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3A72A6-5424-2B42-96FC-67BEEA42FB5F}" type="slidenum">
              <a:rPr lang="en-US" smtClean="0"/>
              <a:t>‹#›</a:t>
            </a:fld>
            <a:endParaRPr lang="en-US"/>
          </a:p>
        </p:txBody>
      </p:sp>
    </p:spTree>
    <p:extLst>
      <p:ext uri="{BB962C8B-B14F-4D97-AF65-F5344CB8AC3E}">
        <p14:creationId xmlns:p14="http://schemas.microsoft.com/office/powerpoint/2010/main" val="3411143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635A8E-0913-0042-8222-209FB122060A}" type="datetimeFigureOut">
              <a:rPr lang="en-US" smtClean="0"/>
              <a:t>5/25/16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3A72A6-5424-2B42-96FC-67BEEA42FB5F}" type="slidenum">
              <a:rPr lang="en-US" smtClean="0"/>
              <a:t>‹#›</a:t>
            </a:fld>
            <a:endParaRPr lang="en-US"/>
          </a:p>
        </p:txBody>
      </p:sp>
    </p:spTree>
    <p:extLst>
      <p:ext uri="{BB962C8B-B14F-4D97-AF65-F5344CB8AC3E}">
        <p14:creationId xmlns:p14="http://schemas.microsoft.com/office/powerpoint/2010/main" val="3227581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635A8E-0913-0042-8222-209FB122060A}" type="datetimeFigureOut">
              <a:rPr lang="en-US" smtClean="0"/>
              <a:t>5/25/16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3A72A6-5424-2B42-96FC-67BEEA42FB5F}" type="slidenum">
              <a:rPr lang="en-US" smtClean="0"/>
              <a:t>‹#›</a:t>
            </a:fld>
            <a:endParaRPr lang="en-US"/>
          </a:p>
        </p:txBody>
      </p:sp>
    </p:spTree>
    <p:extLst>
      <p:ext uri="{BB962C8B-B14F-4D97-AF65-F5344CB8AC3E}">
        <p14:creationId xmlns:p14="http://schemas.microsoft.com/office/powerpoint/2010/main" val="1667231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635A8E-0913-0042-8222-209FB122060A}" type="datetimeFigureOut">
              <a:rPr lang="en-US" smtClean="0"/>
              <a:t>5/25/16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3A72A6-5424-2B42-96FC-67BEEA42FB5F}" type="slidenum">
              <a:rPr lang="en-US" smtClean="0"/>
              <a:t>‹#›</a:t>
            </a:fld>
            <a:endParaRPr lang="en-US"/>
          </a:p>
        </p:txBody>
      </p:sp>
    </p:spTree>
    <p:extLst>
      <p:ext uri="{BB962C8B-B14F-4D97-AF65-F5344CB8AC3E}">
        <p14:creationId xmlns:p14="http://schemas.microsoft.com/office/powerpoint/2010/main" val="161906961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635A8E-0913-0042-8222-209FB122060A}" type="datetimeFigureOut">
              <a:rPr lang="en-US" smtClean="0"/>
              <a:t>5/25/16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3A72A6-5424-2B42-96FC-67BEEA42FB5F}" type="slidenum">
              <a:rPr lang="en-US" smtClean="0"/>
              <a:t>‹#›</a:t>
            </a:fld>
            <a:endParaRPr lang="en-US"/>
          </a:p>
        </p:txBody>
      </p:sp>
    </p:spTree>
    <p:extLst>
      <p:ext uri="{BB962C8B-B14F-4D97-AF65-F5344CB8AC3E}">
        <p14:creationId xmlns:p14="http://schemas.microsoft.com/office/powerpoint/2010/main" val="35431798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Solar Decathlon China 2017</a:t>
            </a:r>
            <a:br>
              <a:rPr lang="en-US" dirty="0" smtClean="0"/>
            </a:br>
            <a:r>
              <a:rPr lang="en-US" dirty="0" smtClean="0"/>
              <a:t>Schematic Design Summary</a:t>
            </a:r>
            <a:endParaRPr lang="en-US" dirty="0"/>
          </a:p>
        </p:txBody>
      </p:sp>
      <p:sp>
        <p:nvSpPr>
          <p:cNvPr id="3" name="Subtitle 2"/>
          <p:cNvSpPr>
            <a:spLocks noGrp="1"/>
          </p:cNvSpPr>
          <p:nvPr>
            <p:ph type="subTitle" idx="1"/>
          </p:nvPr>
        </p:nvSpPr>
        <p:spPr/>
        <p:txBody>
          <a:bodyPr/>
          <a:lstStyle/>
          <a:p>
            <a:r>
              <a:rPr lang="en-US" dirty="0" smtClean="0"/>
              <a:t>May 25, </a:t>
            </a:r>
            <a:r>
              <a:rPr lang="en-US" dirty="0" smtClean="0"/>
              <a:t>2016</a:t>
            </a:r>
            <a:endParaRPr lang="en-US" dirty="0" smtClean="0"/>
          </a:p>
        </p:txBody>
      </p:sp>
    </p:spTree>
    <p:extLst>
      <p:ext uri="{BB962C8B-B14F-4D97-AF65-F5344CB8AC3E}">
        <p14:creationId xmlns:p14="http://schemas.microsoft.com/office/powerpoint/2010/main" val="167475190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62263"/>
            <a:ext cx="8229600" cy="1143000"/>
          </a:xfrm>
        </p:spPr>
        <p:txBody>
          <a:bodyPr/>
          <a:lstStyle/>
          <a:p>
            <a:r>
              <a:rPr lang="en-US" dirty="0" smtClean="0"/>
              <a:t>Thank you!</a:t>
            </a:r>
            <a:endParaRPr lang="en-US" dirty="0"/>
          </a:p>
        </p:txBody>
      </p:sp>
    </p:spTree>
    <p:extLst>
      <p:ext uri="{BB962C8B-B14F-4D97-AF65-F5344CB8AC3E}">
        <p14:creationId xmlns:p14="http://schemas.microsoft.com/office/powerpoint/2010/main" val="106692759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7548"/>
            <a:ext cx="8229600" cy="1143000"/>
          </a:xfrm>
        </p:spPr>
        <p:txBody>
          <a:bodyPr>
            <a:normAutofit/>
          </a:bodyPr>
          <a:lstStyle/>
          <a:p>
            <a:r>
              <a:rPr lang="en-US" dirty="0" smtClean="0"/>
              <a:t>Competition Deliverables </a:t>
            </a:r>
            <a:endParaRPr lang="en-US" dirty="0"/>
          </a:p>
        </p:txBody>
      </p:sp>
      <p:sp>
        <p:nvSpPr>
          <p:cNvPr id="3" name="Content Placeholder 2"/>
          <p:cNvSpPr>
            <a:spLocks noGrp="1"/>
          </p:cNvSpPr>
          <p:nvPr>
            <p:ph idx="1"/>
          </p:nvPr>
        </p:nvSpPr>
        <p:spPr>
          <a:xfrm>
            <a:off x="276097" y="994014"/>
            <a:ext cx="8710873" cy="5701770"/>
          </a:xfrm>
        </p:spPr>
        <p:txBody>
          <a:bodyPr>
            <a:noAutofit/>
          </a:bodyPr>
          <a:lstStyle/>
          <a:p>
            <a:r>
              <a:rPr lang="en-US" sz="2000" dirty="0" smtClean="0"/>
              <a:t>Throughout </a:t>
            </a:r>
            <a:r>
              <a:rPr lang="en-US" sz="2000" dirty="0"/>
              <a:t>the project, the organizers will require teams to submit deliverables </a:t>
            </a:r>
            <a:r>
              <a:rPr lang="en-US" sz="2000" dirty="0" smtClean="0"/>
              <a:t>for </a:t>
            </a:r>
            <a:r>
              <a:rPr lang="en-US" sz="2000" dirty="0"/>
              <a:t>ensuring safety and for generating sufficient </a:t>
            </a:r>
            <a:r>
              <a:rPr lang="en-US" sz="2000" dirty="0" smtClean="0"/>
              <a:t>interest.</a:t>
            </a:r>
          </a:p>
          <a:p>
            <a:r>
              <a:rPr lang="en-US" sz="2000" b="1" dirty="0" smtClean="0"/>
              <a:t>In </a:t>
            </a:r>
            <a:r>
              <a:rPr lang="en-US" sz="2000" b="1" dirty="0"/>
              <a:t>the schematic design summary, the team shall disclose to the organizers all non</a:t>
            </a:r>
            <a:r>
              <a:rPr lang="en-US" sz="2000" b="1" dirty="0" smtClean="0"/>
              <a:t>-standard </a:t>
            </a:r>
            <a:r>
              <a:rPr lang="en-US" sz="2000" b="1" dirty="0"/>
              <a:t>design features, communications strategies, site operations plans, and health and safety considerations that require further review prior to the continuation of the project into the design development phase. </a:t>
            </a:r>
            <a:endParaRPr lang="en-US" sz="2000" b="1" dirty="0" smtClean="0">
              <a:effectLst/>
            </a:endParaRPr>
          </a:p>
          <a:p>
            <a:r>
              <a:rPr lang="en-US" sz="2000" dirty="0" smtClean="0"/>
              <a:t>In design </a:t>
            </a:r>
            <a:r>
              <a:rPr lang="en-US" sz="2000" dirty="0"/>
              <a:t>d</a:t>
            </a:r>
            <a:r>
              <a:rPr lang="en-US" sz="2000" dirty="0" smtClean="0"/>
              <a:t>evelopment, the </a:t>
            </a:r>
            <a:r>
              <a:rPr lang="en-US" sz="2000" b="1" dirty="0">
                <a:solidFill>
                  <a:srgbClr val="FF0000"/>
                </a:solidFill>
              </a:rPr>
              <a:t>drawings</a:t>
            </a:r>
            <a:r>
              <a:rPr lang="en-US" sz="2000" dirty="0"/>
              <a:t> and </a:t>
            </a:r>
            <a:r>
              <a:rPr lang="en-US" sz="2000" b="1" dirty="0"/>
              <a:t>project manual </a:t>
            </a:r>
            <a:r>
              <a:rPr lang="en-US" sz="2000" dirty="0"/>
              <a:t>shall demonstrate compliance with the </a:t>
            </a:r>
            <a:r>
              <a:rPr lang="en-US" sz="2000" b="1" dirty="0" smtClean="0"/>
              <a:t>Building </a:t>
            </a:r>
            <a:r>
              <a:rPr lang="en-US" sz="2000" b="1" dirty="0"/>
              <a:t>Code </a:t>
            </a:r>
            <a:r>
              <a:rPr lang="en-US" sz="2000" dirty="0"/>
              <a:t>and the </a:t>
            </a:r>
            <a:r>
              <a:rPr lang="en-US" sz="2000" b="1" dirty="0" smtClean="0"/>
              <a:t>Design</a:t>
            </a:r>
            <a:r>
              <a:rPr lang="en-US" sz="2000" dirty="0" smtClean="0"/>
              <a:t> </a:t>
            </a:r>
            <a:r>
              <a:rPr lang="en-US" sz="2000" b="1" dirty="0" smtClean="0"/>
              <a:t>Rules </a:t>
            </a:r>
            <a:r>
              <a:rPr lang="en-US" sz="2000" dirty="0"/>
              <a:t>so that the inspectors will be able to </a:t>
            </a:r>
            <a:r>
              <a:rPr lang="en-US" sz="2000" dirty="0" smtClean="0"/>
              <a:t>verify that </a:t>
            </a:r>
            <a:r>
              <a:rPr lang="en-US" sz="2000" dirty="0"/>
              <a:t>the constructed project on the competition site was accurately represented by the approved drawings and project manual. </a:t>
            </a:r>
            <a:endParaRPr lang="en-US" sz="2000" dirty="0" smtClean="0">
              <a:effectLst/>
            </a:endParaRPr>
          </a:p>
          <a:p>
            <a:r>
              <a:rPr lang="en-US" sz="2000" dirty="0" smtClean="0"/>
              <a:t>In construction documents, the </a:t>
            </a:r>
            <a:r>
              <a:rPr lang="en-US" sz="2000" dirty="0"/>
              <a:t>drawings and project manual are expected to provide sufficient detail to enable a </a:t>
            </a:r>
            <a:r>
              <a:rPr lang="en-US" sz="2000" dirty="0" smtClean="0"/>
              <a:t>contractor </a:t>
            </a:r>
            <a:r>
              <a:rPr lang="en-US" sz="2000" dirty="0"/>
              <a:t>to generate an accurate, detailed cost estimate and to efficiently construct the building as the design team intended it to be built. </a:t>
            </a:r>
            <a:endParaRPr lang="en-US" sz="2000" dirty="0" smtClean="0">
              <a:effectLst/>
            </a:endParaRPr>
          </a:p>
          <a:p>
            <a:r>
              <a:rPr lang="en-US" sz="2000" dirty="0" smtClean="0"/>
              <a:t>Each </a:t>
            </a:r>
            <a:r>
              <a:rPr lang="en-US" sz="2000" dirty="0"/>
              <a:t>juror shall evaluate the </a:t>
            </a:r>
            <a:r>
              <a:rPr lang="en-US" sz="2000" dirty="0" smtClean="0"/>
              <a:t>construction documents. </a:t>
            </a:r>
            <a:r>
              <a:rPr lang="en-US" sz="2000" dirty="0"/>
              <a:t>T</a:t>
            </a:r>
            <a:r>
              <a:rPr lang="en-US" sz="2000" dirty="0" smtClean="0"/>
              <a:t>he </a:t>
            </a:r>
            <a:r>
              <a:rPr lang="en-US" sz="2000" dirty="0"/>
              <a:t>juries’ walkthroughs on the competition site is to verify that the project, as assembled on the competition site, was accurately represented in </a:t>
            </a:r>
            <a:r>
              <a:rPr lang="en-US" sz="2000" dirty="0" smtClean="0"/>
              <a:t>the construction documents.</a:t>
            </a:r>
            <a:endParaRPr lang="en-US" sz="2000" dirty="0"/>
          </a:p>
        </p:txBody>
      </p:sp>
    </p:spTree>
    <p:extLst>
      <p:ext uri="{BB962C8B-B14F-4D97-AF65-F5344CB8AC3E}">
        <p14:creationId xmlns:p14="http://schemas.microsoft.com/office/powerpoint/2010/main" val="33773121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Schematic Design Summary </a:t>
            </a:r>
            <a:endParaRPr lang="en-US" dirty="0"/>
          </a:p>
        </p:txBody>
      </p:sp>
      <p:sp>
        <p:nvSpPr>
          <p:cNvPr id="3" name="Content Placeholder 2"/>
          <p:cNvSpPr>
            <a:spLocks noGrp="1"/>
          </p:cNvSpPr>
          <p:nvPr>
            <p:ph idx="1"/>
          </p:nvPr>
        </p:nvSpPr>
        <p:spPr/>
        <p:txBody>
          <a:bodyPr>
            <a:normAutofit/>
          </a:bodyPr>
          <a:lstStyle/>
          <a:p>
            <a:r>
              <a:rPr lang="en-US" dirty="0" smtClean="0"/>
              <a:t>The </a:t>
            </a:r>
            <a:r>
              <a:rPr lang="en-US" dirty="0"/>
              <a:t>schematic design proposal will be reviewed by the organizers and feedback will be </a:t>
            </a:r>
            <a:r>
              <a:rPr lang="en-US" dirty="0" smtClean="0"/>
              <a:t>provided. </a:t>
            </a:r>
          </a:p>
          <a:p>
            <a:r>
              <a:rPr lang="en-US" dirty="0" smtClean="0"/>
              <a:t>It </a:t>
            </a:r>
            <a:r>
              <a:rPr lang="en-US" dirty="0"/>
              <a:t>will not be reviewed by any juries and will not be made publicly available until after the completion of the competition, with the exception of the renderings, which may be shared on the Solar </a:t>
            </a:r>
            <a:r>
              <a:rPr lang="en-US" dirty="0" smtClean="0"/>
              <a:t>Decathlon China </a:t>
            </a:r>
            <a:r>
              <a:rPr lang="en-US" dirty="0"/>
              <a:t>website. </a:t>
            </a:r>
            <a:endParaRPr lang="en-US" dirty="0" smtClean="0"/>
          </a:p>
        </p:txBody>
      </p:sp>
    </p:spTree>
    <p:extLst>
      <p:ext uri="{BB962C8B-B14F-4D97-AF65-F5344CB8AC3E}">
        <p14:creationId xmlns:p14="http://schemas.microsoft.com/office/powerpoint/2010/main" val="172478676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Format Requirements </a:t>
            </a:r>
            <a:endParaRPr lang="en-US" dirty="0"/>
          </a:p>
        </p:txBody>
      </p:sp>
      <p:sp>
        <p:nvSpPr>
          <p:cNvPr id="3" name="Content Placeholder 2"/>
          <p:cNvSpPr>
            <a:spLocks noGrp="1"/>
          </p:cNvSpPr>
          <p:nvPr>
            <p:ph idx="1"/>
          </p:nvPr>
        </p:nvSpPr>
        <p:spPr/>
        <p:txBody>
          <a:bodyPr>
            <a:normAutofit lnSpcReduction="10000"/>
          </a:bodyPr>
          <a:lstStyle/>
          <a:p>
            <a:r>
              <a:rPr lang="en-US" dirty="0" smtClean="0"/>
              <a:t>Packaged </a:t>
            </a:r>
            <a:r>
              <a:rPr lang="en-US" dirty="0"/>
              <a:t>into a single PDF file. Renderings may be submitted separately, if desired. </a:t>
            </a:r>
            <a:endParaRPr lang="en-US" dirty="0" smtClean="0">
              <a:effectLst/>
            </a:endParaRPr>
          </a:p>
          <a:p>
            <a:r>
              <a:rPr lang="en-US" dirty="0" smtClean="0"/>
              <a:t>Up to 20 pages </a:t>
            </a:r>
            <a:endParaRPr lang="en-US" dirty="0" smtClean="0">
              <a:effectLst/>
            </a:endParaRPr>
          </a:p>
          <a:p>
            <a:r>
              <a:rPr lang="en-US" dirty="0" smtClean="0"/>
              <a:t>Photographs </a:t>
            </a:r>
            <a:r>
              <a:rPr lang="en-US" dirty="0"/>
              <a:t>shall have be at least 1080 pixels in their shortest dimension and shall be accompanied by information containing the name and affiliation of the photographer or graphic creator and identification of any individuals visible </a:t>
            </a:r>
            <a:endParaRPr lang="en-US" dirty="0" smtClean="0">
              <a:effectLst/>
            </a:endParaRPr>
          </a:p>
          <a:p>
            <a:endParaRPr lang="en-US" dirty="0"/>
          </a:p>
        </p:txBody>
      </p:sp>
    </p:spTree>
    <p:extLst>
      <p:ext uri="{BB962C8B-B14F-4D97-AF65-F5344CB8AC3E}">
        <p14:creationId xmlns:p14="http://schemas.microsoft.com/office/powerpoint/2010/main" val="308561287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Content Requirements, Part 1</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Team </a:t>
            </a:r>
            <a:r>
              <a:rPr lang="en-US" dirty="0"/>
              <a:t>mission statement (1 paragraph) </a:t>
            </a:r>
            <a:endParaRPr lang="en-US" dirty="0" smtClean="0">
              <a:effectLst/>
            </a:endParaRPr>
          </a:p>
          <a:p>
            <a:r>
              <a:rPr lang="en-US" dirty="0" smtClean="0"/>
              <a:t>Detailed strategy for the competition, including a contest</a:t>
            </a:r>
            <a:r>
              <a:rPr lang="en-US" dirty="0"/>
              <a:t>-by-</a:t>
            </a:r>
            <a:r>
              <a:rPr lang="en-US" dirty="0" smtClean="0"/>
              <a:t>contest breakdown of features and </a:t>
            </a:r>
            <a:r>
              <a:rPr lang="en-US" dirty="0"/>
              <a:t>approaches (</a:t>
            </a:r>
            <a:r>
              <a:rPr lang="en-US" dirty="0" smtClean="0"/>
              <a:t>3 </a:t>
            </a:r>
            <a:r>
              <a:rPr lang="en-US" dirty="0"/>
              <a:t>pages) </a:t>
            </a:r>
            <a:endParaRPr lang="en-US" dirty="0" smtClean="0">
              <a:effectLst/>
            </a:endParaRPr>
          </a:p>
          <a:p>
            <a:r>
              <a:rPr lang="en-US" dirty="0" smtClean="0"/>
              <a:t>Design drawings and</a:t>
            </a:r>
            <a:r>
              <a:rPr lang="en-US" dirty="0"/>
              <a:t>/</a:t>
            </a:r>
            <a:r>
              <a:rPr lang="en-US" dirty="0" smtClean="0"/>
              <a:t>or written description of systems and components, with </a:t>
            </a:r>
            <a:r>
              <a:rPr lang="en-US" dirty="0"/>
              <a:t>identification of any unique systems and components that are being considered (</a:t>
            </a:r>
            <a:r>
              <a:rPr lang="en-US" dirty="0" smtClean="0"/>
              <a:t>10 pages)</a:t>
            </a:r>
          </a:p>
          <a:p>
            <a:r>
              <a:rPr lang="en-US" dirty="0" smtClean="0"/>
              <a:t>Summary of potential innovations and non</a:t>
            </a:r>
            <a:r>
              <a:rPr lang="en-US" dirty="0"/>
              <a:t>-</a:t>
            </a:r>
            <a:r>
              <a:rPr lang="en-US" dirty="0" smtClean="0"/>
              <a:t>standard elements being pursued (1 page) </a:t>
            </a:r>
          </a:p>
          <a:p>
            <a:endParaRPr lang="en-US" dirty="0" smtClean="0">
              <a:effectLst/>
            </a:endParaRPr>
          </a:p>
          <a:p>
            <a:endParaRPr lang="en-US" dirty="0"/>
          </a:p>
        </p:txBody>
      </p:sp>
    </p:spTree>
    <p:extLst>
      <p:ext uri="{BB962C8B-B14F-4D97-AF65-F5344CB8AC3E}">
        <p14:creationId xmlns:p14="http://schemas.microsoft.com/office/powerpoint/2010/main" val="368282943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Requirements, Part 2</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Description of public exhibit, communications, and outreach strategy (1 page) </a:t>
            </a:r>
          </a:p>
          <a:p>
            <a:r>
              <a:rPr lang="en-US" dirty="0"/>
              <a:t>Computer-</a:t>
            </a:r>
            <a:r>
              <a:rPr lang="en-US" dirty="0" smtClean="0"/>
              <a:t>generated renderings of competition prototype design (</a:t>
            </a:r>
            <a:r>
              <a:rPr lang="en-US" dirty="0"/>
              <a:t>5</a:t>
            </a:r>
            <a:r>
              <a:rPr lang="en-US" dirty="0" smtClean="0"/>
              <a:t>+ images</a:t>
            </a:r>
            <a:r>
              <a:rPr lang="en-US" dirty="0"/>
              <a:t>) </a:t>
            </a:r>
            <a:endParaRPr lang="en-US" dirty="0" smtClean="0"/>
          </a:p>
          <a:p>
            <a:r>
              <a:rPr lang="en-US" dirty="0" smtClean="0"/>
              <a:t>Health and Safety Plan outline including approach to meeting OSHA training requirement (1 page) </a:t>
            </a:r>
          </a:p>
          <a:p>
            <a:r>
              <a:rPr lang="en-US" dirty="0" smtClean="0"/>
              <a:t>Identification of the licensed design professional expected to stamp structural documentation (</a:t>
            </a:r>
            <a:r>
              <a:rPr lang="en-US" dirty="0"/>
              <a:t>1 page). </a:t>
            </a:r>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18301870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5160"/>
            <a:ext cx="8229600" cy="1143000"/>
          </a:xfrm>
        </p:spPr>
        <p:txBody>
          <a:bodyPr/>
          <a:lstStyle/>
          <a:p>
            <a:r>
              <a:rPr lang="en-US" dirty="0" smtClean="0"/>
              <a:t>Design drawings </a:t>
            </a:r>
            <a:endParaRPr lang="en-US" dirty="0"/>
          </a:p>
        </p:txBody>
      </p:sp>
      <p:sp>
        <p:nvSpPr>
          <p:cNvPr id="3" name="Content Placeholder 2"/>
          <p:cNvSpPr>
            <a:spLocks noGrp="1"/>
          </p:cNvSpPr>
          <p:nvPr>
            <p:ph idx="1"/>
          </p:nvPr>
        </p:nvSpPr>
        <p:spPr>
          <a:xfrm>
            <a:off x="331317" y="1187293"/>
            <a:ext cx="8503799" cy="5508489"/>
          </a:xfrm>
        </p:spPr>
        <p:txBody>
          <a:bodyPr>
            <a:noAutofit/>
          </a:bodyPr>
          <a:lstStyle/>
          <a:p>
            <a:r>
              <a:rPr lang="en-US" sz="2000" dirty="0"/>
              <a:t>Temporary foundations and anchors </a:t>
            </a:r>
            <a:endParaRPr lang="en-US" sz="2000" dirty="0" smtClean="0">
              <a:effectLst/>
            </a:endParaRPr>
          </a:p>
          <a:p>
            <a:r>
              <a:rPr lang="en-US" sz="2000" dirty="0" smtClean="0"/>
              <a:t>Site </a:t>
            </a:r>
            <a:r>
              <a:rPr lang="en-US" sz="2000" dirty="0"/>
              <a:t>Plan, including the competition prototype, tour route, decks, and additional site elements </a:t>
            </a:r>
            <a:endParaRPr lang="en-US" sz="2000" dirty="0" smtClean="0">
              <a:effectLst/>
            </a:endParaRPr>
          </a:p>
          <a:p>
            <a:r>
              <a:rPr lang="en-US" sz="2000" dirty="0" smtClean="0"/>
              <a:t>Landscaping </a:t>
            </a:r>
            <a:r>
              <a:rPr lang="en-US" sz="2000" dirty="0"/>
              <a:t>Plan </a:t>
            </a:r>
            <a:endParaRPr lang="en-US" sz="2000" dirty="0" smtClean="0">
              <a:effectLst/>
            </a:endParaRPr>
          </a:p>
          <a:p>
            <a:r>
              <a:rPr lang="en-US" sz="2000" dirty="0" smtClean="0"/>
              <a:t>Interior</a:t>
            </a:r>
            <a:r>
              <a:rPr lang="en-US" sz="2000" dirty="0"/>
              <a:t>, dimensioned floor plans, including the tour route </a:t>
            </a:r>
            <a:endParaRPr lang="en-US" sz="2000" dirty="0" smtClean="0">
              <a:effectLst/>
            </a:endParaRPr>
          </a:p>
          <a:p>
            <a:r>
              <a:rPr lang="en-US" sz="2000" dirty="0" smtClean="0"/>
              <a:t>Building </a:t>
            </a:r>
            <a:r>
              <a:rPr lang="en-US" sz="2000" dirty="0"/>
              <a:t>sections </a:t>
            </a:r>
            <a:endParaRPr lang="en-US" sz="2000" dirty="0" smtClean="0">
              <a:effectLst/>
            </a:endParaRPr>
          </a:p>
          <a:p>
            <a:r>
              <a:rPr lang="en-US" sz="2000" dirty="0" smtClean="0"/>
              <a:t>Typical </a:t>
            </a:r>
            <a:r>
              <a:rPr lang="en-US" sz="2000" dirty="0"/>
              <a:t>wall, floor, and roof sections </a:t>
            </a:r>
            <a:endParaRPr lang="en-US" sz="2000" dirty="0" smtClean="0">
              <a:effectLst/>
            </a:endParaRPr>
          </a:p>
          <a:p>
            <a:r>
              <a:rPr lang="en-US" sz="2000" dirty="0" smtClean="0"/>
              <a:t>Structural </a:t>
            </a:r>
            <a:r>
              <a:rPr lang="en-US" sz="2000" dirty="0"/>
              <a:t>system details </a:t>
            </a:r>
            <a:endParaRPr lang="en-US" sz="2000" dirty="0" smtClean="0">
              <a:effectLst/>
            </a:endParaRPr>
          </a:p>
          <a:p>
            <a:r>
              <a:rPr lang="en-US" sz="2000" dirty="0" smtClean="0"/>
              <a:t>Interior </a:t>
            </a:r>
            <a:r>
              <a:rPr lang="en-US" sz="2000" dirty="0"/>
              <a:t>finishes </a:t>
            </a:r>
            <a:endParaRPr lang="en-US" sz="2000" dirty="0" smtClean="0">
              <a:effectLst/>
            </a:endParaRPr>
          </a:p>
          <a:p>
            <a:r>
              <a:rPr lang="en-US" sz="2000" dirty="0" smtClean="0"/>
              <a:t>Plumbing </a:t>
            </a:r>
            <a:r>
              <a:rPr lang="en-US" sz="2000" dirty="0"/>
              <a:t>plan and isometric, including on-site water storage tanks </a:t>
            </a:r>
            <a:endParaRPr lang="en-US" sz="2000" dirty="0" smtClean="0">
              <a:effectLst/>
            </a:endParaRPr>
          </a:p>
          <a:p>
            <a:r>
              <a:rPr lang="en-US" sz="2000" dirty="0" smtClean="0"/>
              <a:t>DC </a:t>
            </a:r>
            <a:r>
              <a:rPr lang="en-US" sz="2000" dirty="0"/>
              <a:t>electrical plan and one-line diagram </a:t>
            </a:r>
            <a:endParaRPr lang="en-US" sz="2000" dirty="0" smtClean="0">
              <a:effectLst/>
            </a:endParaRPr>
          </a:p>
          <a:p>
            <a:r>
              <a:rPr lang="en-US" sz="2000" dirty="0" smtClean="0"/>
              <a:t>AC </a:t>
            </a:r>
            <a:r>
              <a:rPr lang="en-US" sz="2000" dirty="0"/>
              <a:t>electrical plan and one-line diagram </a:t>
            </a:r>
            <a:endParaRPr lang="en-US" sz="2000" dirty="0" smtClean="0">
              <a:effectLst/>
            </a:endParaRPr>
          </a:p>
          <a:p>
            <a:r>
              <a:rPr lang="en-US" sz="2000" dirty="0" smtClean="0"/>
              <a:t>Mechanical </a:t>
            </a:r>
            <a:r>
              <a:rPr lang="en-US" sz="2000" dirty="0"/>
              <a:t>(including HVAC and solar mechanical, if any) </a:t>
            </a:r>
            <a:endParaRPr lang="en-US" sz="2000" dirty="0" smtClean="0">
              <a:effectLst/>
            </a:endParaRPr>
          </a:p>
          <a:p>
            <a:r>
              <a:rPr lang="en-US" sz="2000" dirty="0" smtClean="0"/>
              <a:t>Transportation </a:t>
            </a:r>
            <a:r>
              <a:rPr lang="en-US" sz="2000" dirty="0"/>
              <a:t>and on-site assembly approach (modules, cranes, integrated trailers, etc.) </a:t>
            </a:r>
            <a:endParaRPr lang="en-US" sz="2000" dirty="0" smtClean="0">
              <a:effectLst/>
            </a:endParaRPr>
          </a:p>
          <a:p>
            <a:endParaRPr lang="en-US" sz="2000" dirty="0"/>
          </a:p>
        </p:txBody>
      </p:sp>
    </p:spTree>
    <p:extLst>
      <p:ext uri="{BB962C8B-B14F-4D97-AF65-F5344CB8AC3E}">
        <p14:creationId xmlns:p14="http://schemas.microsoft.com/office/powerpoint/2010/main" val="81274819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Previous Cases</a:t>
            </a:r>
            <a:endParaRPr lang="en-US" dirty="0"/>
          </a:p>
        </p:txBody>
      </p:sp>
      <p:sp>
        <p:nvSpPr>
          <p:cNvPr id="3" name="Content Placeholder 2"/>
          <p:cNvSpPr>
            <a:spLocks noGrp="1"/>
          </p:cNvSpPr>
          <p:nvPr>
            <p:ph idx="1"/>
          </p:nvPr>
        </p:nvSpPr>
        <p:spPr/>
        <p:txBody>
          <a:bodyPr/>
          <a:lstStyle/>
          <a:p>
            <a:r>
              <a:rPr lang="en-US" dirty="0" smtClean="0"/>
              <a:t>Vienna University of Technology</a:t>
            </a:r>
          </a:p>
          <a:p>
            <a:r>
              <a:rPr lang="en-US" dirty="0" smtClean="0"/>
              <a:t>University of Nevada Las Vegas</a:t>
            </a:r>
          </a:p>
          <a:p>
            <a:r>
              <a:rPr lang="en-US" dirty="0" smtClean="0"/>
              <a:t>University of Southern California</a:t>
            </a:r>
          </a:p>
          <a:p>
            <a:r>
              <a:rPr lang="en-US" dirty="0" smtClean="0"/>
              <a:t>Team Ontario</a:t>
            </a:r>
          </a:p>
          <a:p>
            <a:pPr marL="0" indent="0">
              <a:buNone/>
            </a:pPr>
            <a:endParaRPr lang="en-US" dirty="0"/>
          </a:p>
        </p:txBody>
      </p:sp>
    </p:spTree>
    <p:extLst>
      <p:ext uri="{BB962C8B-B14F-4D97-AF65-F5344CB8AC3E}">
        <p14:creationId xmlns:p14="http://schemas.microsoft.com/office/powerpoint/2010/main" val="280414028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Design Rule will release in two weeks;</a:t>
            </a:r>
          </a:p>
          <a:p>
            <a:r>
              <a:rPr lang="en-US" dirty="0" smtClean="0"/>
              <a:t>Solar Decathlon Site will release in July;</a:t>
            </a:r>
          </a:p>
          <a:p>
            <a:r>
              <a:rPr lang="en-US" dirty="0" smtClean="0"/>
              <a:t>Solar Decathlon Village Design Competition 2018 Program will be released on August;</a:t>
            </a:r>
          </a:p>
          <a:p>
            <a:r>
              <a:rPr lang="en-US" dirty="0" smtClean="0"/>
              <a:t>Questions</a:t>
            </a:r>
          </a:p>
        </p:txBody>
      </p:sp>
    </p:spTree>
    <p:extLst>
      <p:ext uri="{BB962C8B-B14F-4D97-AF65-F5344CB8AC3E}">
        <p14:creationId xmlns:p14="http://schemas.microsoft.com/office/powerpoint/2010/main" val="419454507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328</TotalTime>
  <Words>626</Words>
  <Application>Microsoft Macintosh PowerPoint</Application>
  <PresentationFormat>On-screen Show (4:3)</PresentationFormat>
  <Paragraphs>51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Solar Decathlon China 2017 Schematic Design Summary</vt:lpstr>
      <vt:lpstr>Competition Deliverables </vt:lpstr>
      <vt:lpstr>Schematic Design Summary </vt:lpstr>
      <vt:lpstr>Format Requirements </vt:lpstr>
      <vt:lpstr>Content Requirements, Part 1</vt:lpstr>
      <vt:lpstr>Content Requirements, Part 2</vt:lpstr>
      <vt:lpstr>Design drawings </vt:lpstr>
      <vt:lpstr>Previous Cases</vt:lpstr>
      <vt:lpstr>Questions?</vt:lpstr>
      <vt:lpstr>Thank you!</vt:lpstr>
    </vt:vector>
  </TitlesOfParts>
  <Company>TECO Sustainable Architecture and Engineering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Yin Hongxi</dc:creator>
  <cp:lastModifiedBy>Yin Hongxi</cp:lastModifiedBy>
  <cp:revision>14</cp:revision>
  <dcterms:created xsi:type="dcterms:W3CDTF">2016-05-25T20:24:40Z</dcterms:created>
  <dcterms:modified xsi:type="dcterms:W3CDTF">2016-05-26T03:13:28Z</dcterms:modified>
</cp:coreProperties>
</file>